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60"/>
  </p:normalViewPr>
  <p:slideViewPr>
    <p:cSldViewPr snapToGrid="0">
      <p:cViewPr varScale="1">
        <p:scale>
          <a:sx n="88" d="100"/>
          <a:sy n="88" d="100"/>
        </p:scale>
        <p:origin x="42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A1FBE7-A656-CDFA-6F26-095D108F8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2C87BC0-D6DE-953C-5A28-64C0EF3D4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F12614D-74EA-974A-F808-60C12A7B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B7E36-DE42-4E23-8671-152D42E95AFB}" type="datetimeFigureOut">
              <a:rPr lang="en-US" smtClean="0"/>
              <a:t>23-Feb-23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A3791AC-480C-3D18-D9F8-F1E1EE72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6586F61-9BEA-49EA-5911-5FAC6ACD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66CA-BACD-4118-8805-67A748DE1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89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26A8C0-90EF-58F9-3D71-A16275B8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4A794C8-F48A-4012-3ECA-78BA3A95D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1871347-E9CE-6F4E-B5E8-FEA88481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B7E36-DE42-4E23-8671-152D42E95AFB}" type="datetimeFigureOut">
              <a:rPr lang="en-US" smtClean="0"/>
              <a:t>23-Feb-23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9F0D59-8AC9-3AF5-9912-1A24970BB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F5FA21D-8E92-1213-BCDF-4DCF5358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66CA-BACD-4118-8805-67A748DE1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9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0181221-BAB2-8A0A-195D-12674B6C6C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084D5BE-BCB8-0D94-C130-536A40A44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E84FDDA-E3BB-D0BC-DDAE-EF159067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B7E36-DE42-4E23-8671-152D42E95AFB}" type="datetimeFigureOut">
              <a:rPr lang="en-US" smtClean="0"/>
              <a:t>23-Feb-23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91C4297-9752-D3C7-F8A9-F093485FC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712EBA2-D023-B3AB-E008-63AE830B7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66CA-BACD-4118-8805-67A748DE1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83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0A1CC7-8129-6EE7-08AF-A7594857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1B4EEE-85A1-C55F-37E3-E9C3935E9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0FDC53C-8D20-7570-4E16-DFCAEACCF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B7E36-DE42-4E23-8671-152D42E95AFB}" type="datetimeFigureOut">
              <a:rPr lang="en-US" smtClean="0"/>
              <a:t>23-Feb-23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C0CB33B-0CA0-2110-1F3D-EEE8A0A86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6DBDB35-CDB9-D53A-777A-25CD20D4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66CA-BACD-4118-8805-67A748DE1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23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44BA9B-80D7-29B6-B804-7A1CD012F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CB89824-1CBF-08FB-CE4F-AFADF3070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F7314C5-9283-30E3-44B5-1089B94F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B7E36-DE42-4E23-8671-152D42E95AFB}" type="datetimeFigureOut">
              <a:rPr lang="en-US" smtClean="0"/>
              <a:t>23-Feb-23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5C1665-A140-4590-60CC-B0E5A198F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240F70B-4AEA-39F1-1697-A1E731FB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66CA-BACD-4118-8805-67A748DE1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9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4A3884-4EAF-5E46-1D93-E801155D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890BB9C-ACDA-75DE-256F-6F46299CF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FDB100A-C65F-6019-4B8D-25C50E9B8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DCA0824-705E-A81E-8C79-E62EFAC7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B7E36-DE42-4E23-8671-152D42E95AFB}" type="datetimeFigureOut">
              <a:rPr lang="en-US" smtClean="0"/>
              <a:t>23-Feb-23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41C7512-A92A-0779-03E0-977A7A4A6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711FF6D-402A-88CE-2CAE-4489F7588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66CA-BACD-4118-8805-67A748DE1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67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4E9804-2D85-DB6B-C445-2239A6083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FB00B45-57E6-A694-366F-7385F5E22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A63FE18-67A9-7DA5-ACF9-D8AE94623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66DA482-EB91-C1F6-24C4-5F9DCD21E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38E94F4-77CD-1778-2952-A39C78B3E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ABF71BF-55F2-FCF1-11DD-0A775C003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B7E36-DE42-4E23-8671-152D42E95AFB}" type="datetimeFigureOut">
              <a:rPr lang="en-US" smtClean="0"/>
              <a:t>23-Feb-23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53E3CBC-C5BD-A164-243B-60CB005E4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F4A7EA3-C644-9A07-32E0-89387F5E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66CA-BACD-4118-8805-67A748DE1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05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2E6B34-D0C8-243B-F9B3-49CEEC21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489E242-45FA-021D-4D1C-B371E4BB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B7E36-DE42-4E23-8671-152D42E95AFB}" type="datetimeFigureOut">
              <a:rPr lang="en-US" smtClean="0"/>
              <a:t>23-Feb-23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F3E64E9-2243-9BA8-9D28-6F87EEC99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39858EF-FED4-2186-65B6-4EF2B1D1D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66CA-BACD-4118-8805-67A748DE1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7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1724748-AFA5-5754-4245-CDBAA1FC0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B7E36-DE42-4E23-8671-152D42E95AFB}" type="datetimeFigureOut">
              <a:rPr lang="en-US" smtClean="0"/>
              <a:t>23-Feb-23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2087AC7-67EC-7931-7FBE-873C532A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C07588A-38B4-BC78-45F1-635FF3FBE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66CA-BACD-4118-8805-67A748DE1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75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32ACFA-2D9E-E564-B7B9-BE228770B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02EBB55-6F61-F61B-8ED6-C1A07CF4E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8001F74-C616-474E-9CBD-DB6E9D5FE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5DCFBFD-FEC8-1E85-D9A7-1C9D78A64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B7E36-DE42-4E23-8671-152D42E95AFB}" type="datetimeFigureOut">
              <a:rPr lang="en-US" smtClean="0"/>
              <a:t>23-Feb-23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5936F6A-EB3B-C060-F3F4-C3D0A3B94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ED3C83B-5B1F-4C6D-1496-A9FDD8D0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66CA-BACD-4118-8805-67A748DE1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96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B87881-5350-95A2-E539-9EAFC2FC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ABA28D-B14B-6F3C-C3C4-EFB1EFD67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F4664DC-D7E6-22C7-AF9D-DFF684AB1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2C900E-8B49-682B-9F4F-E461444DF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B7E36-DE42-4E23-8671-152D42E95AFB}" type="datetimeFigureOut">
              <a:rPr lang="en-US" smtClean="0"/>
              <a:t>23-Feb-23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9D8EF6D-497D-8813-7D7A-4D33C8E02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61B5DAB-9B59-26B3-C4B0-829E6431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66CA-BACD-4118-8805-67A748DE1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22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68">
              <a:srgbClr val="FFF9E5"/>
            </a:gs>
            <a:gs pos="6400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76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5D79039-CEE8-BBA4-6ED6-E06DC950F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450E118-3C0F-C9AA-FE9D-F3AFBDCF5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7B63EE9-283F-A325-15F8-94E52C664E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B7E36-DE42-4E23-8671-152D42E95AFB}" type="datetimeFigureOut">
              <a:rPr lang="en-US" smtClean="0"/>
              <a:t>23-Feb-23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EE1CA69-A24A-DD65-26C7-C61C69592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90E2CD-74F0-673F-CEE7-22629CD57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A66CA-BACD-4118-8805-67A748DE1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3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pseudo_classes.asp" TargetMode="External"/><Relationship Id="rId2" Type="http://schemas.openxmlformats.org/officeDocument/2006/relationships/hyperlink" Target="https://www.w3schools.com/css/css_combinators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css/css_attribute_selectors.asp" TargetMode="External"/><Relationship Id="rId4" Type="http://schemas.openxmlformats.org/officeDocument/2006/relationships/hyperlink" Target="https://www.w3schools.com/css/css_pseudo_elements.as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css3_pr_text-decoration-color.asp" TargetMode="External"/><Relationship Id="rId2" Type="http://schemas.openxmlformats.org/officeDocument/2006/relationships/hyperlink" Target="https://www.w3schools.com/cssref/pr_text_text-decoration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pr_text_text-decoration-thickness.asp" TargetMode="External"/><Relationship Id="rId5" Type="http://schemas.openxmlformats.org/officeDocument/2006/relationships/hyperlink" Target="https://www.w3schools.com/cssref/css3_pr_text-decoration-style.asp" TargetMode="External"/><Relationship Id="rId4" Type="http://schemas.openxmlformats.org/officeDocument/2006/relationships/hyperlink" Target="https://www.w3schools.com/cssref/css3_pr_text-decoration-line.asp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0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2.wdp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F52141F-DD60-0B3F-373A-6A53F0410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59671" cy="37005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600" dirty="0"/>
              <a:t>UNIT - II</a:t>
            </a:r>
          </a:p>
        </p:txBody>
      </p:sp>
    </p:spTree>
    <p:extLst>
      <p:ext uri="{BB962C8B-B14F-4D97-AF65-F5344CB8AC3E}">
        <p14:creationId xmlns:p14="http://schemas.microsoft.com/office/powerpoint/2010/main" val="3380745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DAF3080-DF45-08E4-20B2-1451F76B098C}"/>
              </a:ext>
            </a:extLst>
          </p:cNvPr>
          <p:cNvSpPr txBox="1"/>
          <p:nvPr/>
        </p:nvSpPr>
        <p:spPr>
          <a:xfrm>
            <a:off x="930303" y="356023"/>
            <a:ext cx="6094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 background-repeat: no-repeat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B5E66C9C-23EA-913A-376A-A5D76295B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52" y="1107422"/>
            <a:ext cx="115214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Showing the background image only once is also specified by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property: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EC02DCC-F44B-2CCC-5D92-D01B1D6617F1}"/>
              </a:ext>
            </a:extLst>
          </p:cNvPr>
          <p:cNvSpPr txBox="1"/>
          <p:nvPr/>
        </p:nvSpPr>
        <p:spPr>
          <a:xfrm>
            <a:off x="2824702" y="1766488"/>
            <a:ext cx="6094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background-image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("img_tree.png")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background-repeat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no-repeat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913EC71-5DB4-7C55-FDF4-A85AAE6FC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636" y="3172570"/>
            <a:ext cx="10756272" cy="3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76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A1CFE9-EBCD-4BA3-B8EB-01EFFF47F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0070C0"/>
                </a:solidFill>
                <a:effectLst/>
                <a:latin typeface="erdana"/>
              </a:rPr>
              <a:t>CSS Border</a:t>
            </a:r>
            <a:br>
              <a:rPr lang="en-US" b="1" i="0" dirty="0">
                <a:solidFill>
                  <a:srgbClr val="0070C0"/>
                </a:solidFill>
                <a:effectLst/>
                <a:latin typeface="erdana"/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0DBD2E9-D3FE-47E5-81EA-5899BE37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The CSS border is a shorthand property used to set the border on an element.</a:t>
            </a: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The CSS border properties are use to specify the style, color and size of the border of an element. The CSS border properties are given below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border-style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border-color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border-width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inter-regular"/>
              </a:rPr>
              <a:t>Border- radius</a:t>
            </a: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ECD7C90-542F-498F-8F83-F5ED87453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B7B2920-796D-4591-A08E-1B6CD417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71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4AE0C15-CA24-2D2A-3E2F-D1FE1002B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389" y="532567"/>
            <a:ext cx="11539222" cy="59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79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07DA9EF8-F443-EAB9-2898-A274D22BC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684" y="851268"/>
            <a:ext cx="11762631" cy="486795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CSS Border Style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border-style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property specifies what kind of border to display.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following values are allowed: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dotted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Defines a dotted border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dashed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Defines a dashed border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Defines a solid border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Defines a double border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groove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Defines a 3D grooved border. The effect depends on the border-color 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ridge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Defines a 3D ridged border. The effect depends on the border-color 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inset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Defines a 3D inset border. The effect depends on the border-color 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outset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Defines a 3D outset border. The effect depends on the border-color 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Defines no border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Defines a hidden border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516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E4634B6-4A92-6087-3B92-36C1B95F91B9}"/>
              </a:ext>
            </a:extLst>
          </p:cNvPr>
          <p:cNvSpPr txBox="1"/>
          <p:nvPr/>
        </p:nvSpPr>
        <p:spPr>
          <a:xfrm>
            <a:off x="436206" y="283038"/>
            <a:ext cx="91090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Demonstration of the different border styles:</a:t>
            </a:r>
          </a:p>
          <a:p>
            <a:pPr algn="l"/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p.dotted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border-style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dotted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p.dashed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border-style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dashed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p.solid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border-style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solid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p.double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border-style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double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0F23FB3-86D3-1F62-53FA-163C2DA67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775" y="2260010"/>
            <a:ext cx="11550450" cy="387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70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AD1034-FF9F-480A-A55A-17E25994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0070C0"/>
                </a:solidFill>
                <a:effectLst/>
                <a:latin typeface="erdana"/>
              </a:rPr>
              <a:t>CSS border-width</a:t>
            </a:r>
            <a:br>
              <a:rPr lang="en-US" b="1" i="0" dirty="0">
                <a:solidFill>
                  <a:srgbClr val="0070C0"/>
                </a:solidFill>
                <a:effectLst/>
                <a:latin typeface="erdana"/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E1E4873-D7FD-4047-8B57-D2DC2CA8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C26CED1-0659-79FC-5A04-6C98ABAB6B12}"/>
              </a:ext>
            </a:extLst>
          </p:cNvPr>
          <p:cNvSpPr txBox="1"/>
          <p:nvPr/>
        </p:nvSpPr>
        <p:spPr>
          <a:xfrm>
            <a:off x="1163995" y="1366163"/>
            <a:ext cx="609755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p.one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border-style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solid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border-width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5px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p.two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border-style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solid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border-width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medium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p.three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border-style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dotted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border-width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2px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p.four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border-style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dotted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border-width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thick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95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C1D417E-8D01-D118-7484-C8BC93DC5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876" y="642151"/>
            <a:ext cx="9563929" cy="509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22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8E4F84DE-9E3C-F94B-4C5A-BFF9FC33D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250" y="135689"/>
            <a:ext cx="11290040" cy="25596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CSS Border Color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property is used to set the color of the four borders.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color can be set by: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name - specify a color name, like "red"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HEX - specify a HEX value, like "#ff0000"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RGB - specify a RGB value, like 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rgb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(255,0,0)"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770D63D-5CA6-319C-D910-9A9DCC402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046" y="2936141"/>
            <a:ext cx="9927770" cy="39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92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027D04-DFA8-43A1-8C49-53984BFC8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0070C0"/>
                </a:solidFill>
                <a:effectLst/>
                <a:latin typeface="erdana"/>
              </a:rPr>
              <a:t>CSS border-radius property</a:t>
            </a:r>
            <a:br>
              <a:rPr lang="en-US" b="1" i="0" dirty="0">
                <a:solidFill>
                  <a:srgbClr val="0070C0"/>
                </a:solidFill>
                <a:effectLst/>
                <a:latin typeface="erdana"/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BCD148-12C9-44F1-84FE-2FCB1875D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border top-left-radius, border-top-right-radius, border-bottom-right-radius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 and 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border-bottom-left-radius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.</a:t>
            </a:r>
          </a:p>
          <a:p>
            <a:r>
              <a:rPr lang="en-US" dirty="0">
                <a:solidFill>
                  <a:srgbClr val="333333"/>
                </a:solidFill>
                <a:latin typeface="inter-regular"/>
              </a:rPr>
              <a:t>Single Value------ </a:t>
            </a:r>
            <a:r>
              <a:rPr lang="en-US" i="0" dirty="0">
                <a:solidFill>
                  <a:srgbClr val="000000"/>
                </a:solidFill>
                <a:effectLst/>
                <a:latin typeface="inter-bold"/>
              </a:rPr>
              <a:t>border-radius: 30px;</a:t>
            </a:r>
          </a:p>
          <a:p>
            <a:r>
              <a:rPr lang="en-US" dirty="0">
                <a:solidFill>
                  <a:srgbClr val="000000"/>
                </a:solidFill>
                <a:latin typeface="inter-bold"/>
              </a:rPr>
              <a:t>Two values------</a:t>
            </a:r>
            <a:r>
              <a:rPr lang="en-US" i="0" dirty="0">
                <a:solidFill>
                  <a:srgbClr val="000000"/>
                </a:solidFill>
                <a:effectLst/>
                <a:latin typeface="inter-bold"/>
              </a:rPr>
              <a:t>border-radius: 20% 10% ;)</a:t>
            </a:r>
            <a:endParaRPr lang="en-US" dirty="0">
              <a:solidFill>
                <a:srgbClr val="000000"/>
              </a:solidFill>
              <a:latin typeface="inter-bold"/>
            </a:endParaRPr>
          </a:p>
          <a:p>
            <a:r>
              <a:rPr lang="en-US" dirty="0">
                <a:solidFill>
                  <a:srgbClr val="000000"/>
                </a:solidFill>
                <a:latin typeface="inter-bold"/>
              </a:rPr>
              <a:t>Three value---- </a:t>
            </a:r>
            <a:r>
              <a:rPr lang="en-US" i="0" dirty="0">
                <a:solidFill>
                  <a:srgbClr val="000000"/>
                </a:solidFill>
                <a:effectLst/>
                <a:latin typeface="inter-bold"/>
              </a:rPr>
              <a:t>border-radius: 10% 30% 20%;</a:t>
            </a:r>
            <a:endParaRPr lang="en-US" dirty="0">
              <a:solidFill>
                <a:srgbClr val="000000"/>
              </a:solidFill>
              <a:latin typeface="inter-bold"/>
            </a:endParaRPr>
          </a:p>
          <a:p>
            <a:r>
              <a:rPr lang="en-US" dirty="0">
                <a:solidFill>
                  <a:srgbClr val="000000"/>
                </a:solidFill>
                <a:latin typeface="inter-bold"/>
              </a:rPr>
              <a:t>Four value------- </a:t>
            </a:r>
            <a:r>
              <a:rPr lang="sv-SE" i="0" dirty="0">
                <a:solidFill>
                  <a:srgbClr val="000000"/>
                </a:solidFill>
                <a:effectLst/>
                <a:latin typeface="inter-bold"/>
              </a:rPr>
              <a:t>border-radius: 10% 30% 20% 40%;</a:t>
            </a:r>
            <a:endParaRPr lang="en-US" dirty="0">
              <a:solidFill>
                <a:srgbClr val="333333"/>
              </a:solidFill>
              <a:latin typeface="inter-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D21CC99-F263-47AF-80E7-C844CED26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95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8978C8-42BF-4747-A6CE-BD48738A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What will be the program code for this output?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065D648-49B0-455D-A5BB-A46C00703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0" r="25527" b="7348"/>
          <a:stretch/>
        </p:blipFill>
        <p:spPr>
          <a:xfrm>
            <a:off x="1251284" y="1690688"/>
            <a:ext cx="9689431" cy="494151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B7F82224-40EF-47B9-9636-F315A654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75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0B48580-8AFD-8517-8BC2-1E24E6C1A6D4}"/>
              </a:ext>
            </a:extLst>
          </p:cNvPr>
          <p:cNvSpPr txBox="1"/>
          <p:nvPr/>
        </p:nvSpPr>
        <p:spPr>
          <a:xfrm>
            <a:off x="797119" y="408917"/>
            <a:ext cx="8553616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What is CSS?</a:t>
            </a:r>
          </a:p>
          <a:p>
            <a:pPr algn="l"/>
            <a:endParaRPr lang="en-US" sz="32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CSS stands for Cascading Style Sheets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CSS describes how HTML elements are to be displayed on screen, paper, or in other media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CSS saves a lot of work. It can control the layout of multiple web pages all at once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External stylesheets are stored in CSS files</a:t>
            </a:r>
          </a:p>
          <a:p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8836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B3385D-EC70-4580-B415-6F3EE85F8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be the program code for this output?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C4C3D0D3-444D-47AB-BDAC-AEBBD57E5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96" t="16905" r="31725" b="11817"/>
          <a:stretch/>
        </p:blipFill>
        <p:spPr>
          <a:xfrm>
            <a:off x="2227384" y="1905215"/>
            <a:ext cx="7737231" cy="48162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21282E4-3771-4B26-B5E7-3BE52432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20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21282E4-3771-4B26-B5E7-3BE52432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00562" y="86264"/>
            <a:ext cx="3144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Segoe UI" panose="020B0502040204020203" pitchFamily="34" charset="0"/>
              </a:rPr>
              <a:t>CSS Selectors</a:t>
            </a:r>
            <a:endParaRPr lang="en-US" sz="36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5953" y="1289043"/>
            <a:ext cx="1103893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CSS selectors are used to "find" (or select) the HTML elements you want to style.</a:t>
            </a:r>
          </a:p>
          <a:p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We can divide CSS selectors into five categories: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Simple selectors (select elements based on name, id, class)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>
                <a:latin typeface="Verdana" panose="020B0604030504040204" pitchFamily="34" charset="0"/>
                <a:hlinkClick r:id="rId2"/>
              </a:rPr>
              <a:t>Combinator</a:t>
            </a:r>
            <a:r>
              <a:rPr lang="en-US" sz="2400" dirty="0">
                <a:latin typeface="Verdana" panose="020B0604030504040204" pitchFamily="34" charset="0"/>
                <a:hlinkClick r:id="rId2"/>
              </a:rPr>
              <a:t> selectors</a:t>
            </a:r>
            <a:r>
              <a:rPr lang="en-US" sz="2400" dirty="0">
                <a:latin typeface="Verdana" panose="020B0604030504040204" pitchFamily="34" charset="0"/>
              </a:rPr>
              <a:t> 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(select elements based on a specific relationship between them</a:t>
            </a:r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hlinkClick r:id="rId3"/>
              </a:rPr>
              <a:t>Pseudo-class selectors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 (select elements based on a certain state</a:t>
            </a:r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hlinkClick r:id="rId4"/>
              </a:rPr>
              <a:t>Pseudo-elements selectors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 (select and style a part of an element</a:t>
            </a:r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hlinkClick r:id="rId5"/>
              </a:rPr>
              <a:t>Attribute selectors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 (select elements based on an attribute or attribute value)</a:t>
            </a:r>
            <a:endParaRPr lang="en-US" sz="24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8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3810" y="196349"/>
            <a:ext cx="1010728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</a:rPr>
              <a:t>Example</a:t>
            </a:r>
          </a:p>
          <a:p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Here, all &lt;p&gt; elements on the page will be center-aligned, with a red text color: </a:t>
            </a:r>
          </a:p>
          <a:p>
            <a:r>
              <a:rPr lang="en-US" sz="2000" dirty="0">
                <a:solidFill>
                  <a:srgbClr val="A52A2A"/>
                </a:solidFill>
                <a:latin typeface="Consolas" panose="020B0609020204030204" pitchFamily="49" charset="0"/>
              </a:rPr>
              <a:t>p 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  text-align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0000CD"/>
                </a:solidFill>
                <a:latin typeface="Consolas" panose="020B0609020204030204" pitchFamily="49" charset="0"/>
              </a:rPr>
              <a:t> red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999" y="2503503"/>
            <a:ext cx="10616243" cy="411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92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185" y="123046"/>
            <a:ext cx="1166866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Segoe UI" panose="020B0502040204020203" pitchFamily="34" charset="0"/>
              </a:rPr>
              <a:t>The CSS id Selector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The id selector uses the id attribute of an HTML element to select a specific element.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The id of an element is unique within a page, so the id selector is used to select one unique element!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To select an element with a specific id, write a hash (#) character, followed by the id of the element</a:t>
            </a:r>
            <a:r>
              <a:rPr 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Example</a:t>
            </a: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The CSS rule below will be applied to the HTML element with id="para1": </a:t>
            </a:r>
          </a:p>
          <a:p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#para1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 text-align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172" y="3847382"/>
            <a:ext cx="11934676" cy="301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33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6174" y="116326"/>
            <a:ext cx="117117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The CSS class Selector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The class selector selects HTML elements with a specific class attribute.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To select elements with a specific class, write a period (.) character, followed by the class name</a:t>
            </a:r>
            <a:r>
              <a:rPr 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Example</a:t>
            </a: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In this example all HTML elements with class="center" will be red and center-aligned: </a:t>
            </a:r>
          </a:p>
          <a:p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.center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 text-align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525" y="3106815"/>
            <a:ext cx="10702404" cy="36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44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9623" y="249721"/>
            <a:ext cx="1170790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 panose="020B0502040204020203" pitchFamily="34" charset="0"/>
              </a:rPr>
              <a:t>The CSS Universal Selector</a:t>
            </a: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The universal selector (*) selects all HTML elements on the page</a:t>
            </a:r>
            <a:r>
              <a:rPr 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Example</a:t>
            </a: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The CSS rule below will affect every HTML element on the page: </a:t>
            </a:r>
          </a:p>
          <a:p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*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 text-align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blue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317" y="2865821"/>
            <a:ext cx="11150848" cy="385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80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12574" y="104320"/>
            <a:ext cx="2212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Segoe UI" panose="020B0502040204020203" pitchFamily="34" charset="0"/>
              </a:rPr>
              <a:t>CSS Text</a:t>
            </a:r>
            <a:endParaRPr lang="en-US" sz="32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2053" y="689095"/>
            <a:ext cx="11789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This text is styled with some of the text formatting properties. The heading uses the text-align, text-transform, and color properties. The paragraph is indented, aligned, and the space between characters is specified.</a:t>
            </a: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80212" y="2211440"/>
            <a:ext cx="10800272" cy="25904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 Color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property is used to set the color of the text. The color is specified by: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color name - like "red"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HEX value - like "#ff0000"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RGB value - like "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rgb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(255,0,0)"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80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4415" y="318116"/>
            <a:ext cx="6096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/>
              <a:t>&lt;style&gt;</a:t>
            </a:r>
          </a:p>
          <a:p>
            <a:r>
              <a:rPr lang="en-US" dirty="0" smtClean="0"/>
              <a:t>p </a:t>
            </a:r>
            <a:r>
              <a:rPr lang="en-US" dirty="0"/>
              <a:t>{</a:t>
            </a:r>
          </a:p>
          <a:p>
            <a:r>
              <a:rPr lang="en-US" dirty="0"/>
              <a:t>  color: blue;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h1 {</a:t>
            </a:r>
          </a:p>
          <a:p>
            <a:r>
              <a:rPr lang="en-US" dirty="0"/>
              <a:t>  color: green;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&lt;/style&gt;</a:t>
            </a:r>
          </a:p>
          <a:p>
            <a:r>
              <a:rPr lang="en-US" dirty="0"/>
              <a:t>&lt;/head&gt;</a:t>
            </a:r>
          </a:p>
          <a:p>
            <a:r>
              <a:rPr lang="en-US" dirty="0"/>
              <a:t>&lt;body&gt;</a:t>
            </a:r>
          </a:p>
          <a:p>
            <a:endParaRPr lang="en-US" dirty="0"/>
          </a:p>
          <a:p>
            <a:r>
              <a:rPr lang="en-US" dirty="0"/>
              <a:t>&lt;h1&gt;This is heading 1&lt;/h1&gt;</a:t>
            </a:r>
          </a:p>
          <a:p>
            <a:r>
              <a:rPr lang="en-US" dirty="0"/>
              <a:t>&lt;p&gt;This is an ordinary paragraph. Notice that this text is blue. The default text color for a page is defined in the body selector.&lt;/p&gt;</a:t>
            </a:r>
          </a:p>
          <a:p>
            <a:r>
              <a:rPr lang="en-US" dirty="0"/>
              <a:t>&lt;p&gt;Another paragraph.&lt;/p&gt;</a:t>
            </a:r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637" y="854594"/>
            <a:ext cx="5850648" cy="300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18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2306" y="259594"/>
            <a:ext cx="4970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Segoe UI" panose="020B0502040204020203" pitchFamily="34" charset="0"/>
              </a:rPr>
              <a:t>Text Color and Background Color</a:t>
            </a:r>
            <a:endParaRPr lang="en-US" sz="24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2306" y="785004"/>
            <a:ext cx="4543245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&lt;html&gt;</a:t>
            </a:r>
          </a:p>
          <a:p>
            <a:r>
              <a:rPr lang="en-US" sz="1400" dirty="0"/>
              <a:t>&lt;head&gt;</a:t>
            </a:r>
          </a:p>
          <a:p>
            <a:r>
              <a:rPr lang="en-US" sz="1400" dirty="0"/>
              <a:t>&lt;style&gt;</a:t>
            </a:r>
          </a:p>
          <a:p>
            <a:r>
              <a:rPr lang="en-US" sz="1400" dirty="0"/>
              <a:t>body {</a:t>
            </a:r>
          </a:p>
          <a:p>
            <a:r>
              <a:rPr lang="en-US" sz="1400" dirty="0"/>
              <a:t>  background-color: </a:t>
            </a:r>
            <a:r>
              <a:rPr lang="en-US" sz="1400" dirty="0" err="1"/>
              <a:t>lightgrey</a:t>
            </a:r>
            <a:r>
              <a:rPr lang="en-US" sz="1400" dirty="0"/>
              <a:t>;</a:t>
            </a:r>
          </a:p>
          <a:p>
            <a:r>
              <a:rPr lang="en-US" sz="1400" dirty="0"/>
              <a:t>  color: blue;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  <a:p>
            <a:r>
              <a:rPr lang="en-US" sz="1400" dirty="0"/>
              <a:t>h1 {</a:t>
            </a:r>
          </a:p>
          <a:p>
            <a:r>
              <a:rPr lang="en-US" sz="1400" dirty="0"/>
              <a:t>  background-color: black;</a:t>
            </a:r>
          </a:p>
          <a:p>
            <a:r>
              <a:rPr lang="en-US" sz="1400" dirty="0"/>
              <a:t>  color: white;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  <a:p>
            <a:r>
              <a:rPr lang="en-US" sz="1400" dirty="0"/>
              <a:t>div {</a:t>
            </a:r>
          </a:p>
          <a:p>
            <a:r>
              <a:rPr lang="en-US" sz="1400" dirty="0"/>
              <a:t>  background-color: blue;</a:t>
            </a:r>
          </a:p>
          <a:p>
            <a:r>
              <a:rPr lang="en-US" sz="1400" dirty="0"/>
              <a:t>  color: white;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&lt;/style&gt;</a:t>
            </a:r>
          </a:p>
          <a:p>
            <a:r>
              <a:rPr lang="en-US" sz="1400" dirty="0"/>
              <a:t>&lt;/head&gt;</a:t>
            </a:r>
          </a:p>
          <a:p>
            <a:r>
              <a:rPr lang="en-US" sz="1400" dirty="0"/>
              <a:t>&lt;body&gt;</a:t>
            </a:r>
          </a:p>
          <a:p>
            <a:endParaRPr lang="en-US" sz="1400" dirty="0"/>
          </a:p>
          <a:p>
            <a:r>
              <a:rPr lang="en-US" sz="1400" dirty="0"/>
              <a:t>&lt;h1&gt;This is a Heading&lt;/h1&gt;</a:t>
            </a:r>
          </a:p>
          <a:p>
            <a:r>
              <a:rPr lang="en-US" sz="1400" dirty="0"/>
              <a:t>&lt;p&gt;This page has a grey background color and a blue text.&lt;/p&gt;</a:t>
            </a:r>
          </a:p>
          <a:p>
            <a:r>
              <a:rPr lang="en-US" sz="1400" dirty="0"/>
              <a:t>&lt;div&gt;This is a div.&lt;/div&gt;</a:t>
            </a:r>
          </a:p>
          <a:p>
            <a:endParaRPr lang="en-US" sz="1400" dirty="0"/>
          </a:p>
          <a:p>
            <a:r>
              <a:rPr lang="en-US" sz="1400" dirty="0"/>
              <a:t>&lt;/body&gt;</a:t>
            </a:r>
          </a:p>
          <a:p>
            <a:r>
              <a:rPr lang="en-US" sz="1400" dirty="0"/>
              <a:t>&lt;/html&gt;</a:t>
            </a: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054" y="1926435"/>
            <a:ext cx="7125317" cy="288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70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109" y="71827"/>
            <a:ext cx="10515600" cy="1325563"/>
          </a:xfrm>
        </p:spPr>
        <p:txBody>
          <a:bodyPr/>
          <a:lstStyle/>
          <a:p>
            <a:r>
              <a:rPr lang="en-US" dirty="0"/>
              <a:t>CSS Text </a:t>
            </a:r>
            <a:r>
              <a:rPr lang="en-US" dirty="0" smtClean="0"/>
              <a:t>Alignment &amp; Text </a:t>
            </a:r>
            <a:r>
              <a:rPr lang="en-US" dirty="0"/>
              <a:t>Direction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40178" y="871627"/>
            <a:ext cx="11764275" cy="10515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 Alignment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property is used to set the horizontal alignment of a text.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text can be left or right aligned, centered, or justified.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4966" y="234241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h1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 text-align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h2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 text-align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h3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 text-align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235" y="2519549"/>
            <a:ext cx="5807478" cy="312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54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5156E53-DDA9-C36B-706D-D7CF1168A48F}"/>
              </a:ext>
            </a:extLst>
          </p:cNvPr>
          <p:cNvSpPr txBox="1"/>
          <p:nvPr/>
        </p:nvSpPr>
        <p:spPr>
          <a:xfrm>
            <a:off x="987950" y="379877"/>
            <a:ext cx="6094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 Syntax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E8199F8-C1C8-A4C0-C999-F642F9465BFB}"/>
              </a:ext>
            </a:extLst>
          </p:cNvPr>
          <p:cNvSpPr txBox="1"/>
          <p:nvPr/>
        </p:nvSpPr>
        <p:spPr>
          <a:xfrm>
            <a:off x="709655" y="1100117"/>
            <a:ext cx="10438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CSS rule consists of a selector and a declaration block.</a:t>
            </a:r>
            <a:endParaRPr lang="en-US" dirty="0"/>
          </a:p>
        </p:txBody>
      </p:sp>
      <p:pic>
        <p:nvPicPr>
          <p:cNvPr id="1030" name="Picture 6" descr="CSS selector">
            <a:extLst>
              <a:ext uri="{FF2B5EF4-FFF2-40B4-BE49-F238E27FC236}">
                <a16:creationId xmlns="" xmlns:a16="http://schemas.microsoft.com/office/drawing/2014/main" id="{D9174022-CBFD-3110-47B7-E88E0054B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556" y="1764952"/>
            <a:ext cx="8319374" cy="119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E027A95-C728-5B40-673E-60742F2D910B}"/>
              </a:ext>
            </a:extLst>
          </p:cNvPr>
          <p:cNvSpPr txBox="1"/>
          <p:nvPr/>
        </p:nvSpPr>
        <p:spPr>
          <a:xfrm>
            <a:off x="317732" y="3499879"/>
            <a:ext cx="1159332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selector points to the HTML element you want to style.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declaration block contains one or more declarations separated by semicolons.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Each declaration includes a CSS property name and a value, separated by a colon.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Multiple CSS declarations are separated with semicolons, and declaration blocks are surrounded by curly braces.</a:t>
            </a:r>
          </a:p>
        </p:txBody>
      </p:sp>
    </p:spTree>
    <p:extLst>
      <p:ext uri="{BB962C8B-B14F-4D97-AF65-F5344CB8AC3E}">
        <p14:creationId xmlns:p14="http://schemas.microsoft.com/office/powerpoint/2010/main" val="2737375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67419" y="233472"/>
            <a:ext cx="11680165" cy="12669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 Direction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and 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unicode-bidi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properties can be used to change the text direction of an element: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8317" y="1657118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/>
              <a:t>&lt;style&gt;</a:t>
            </a:r>
          </a:p>
          <a:p>
            <a:r>
              <a:rPr lang="en-US" dirty="0"/>
              <a:t>p.ex1 {</a:t>
            </a:r>
          </a:p>
          <a:p>
            <a:r>
              <a:rPr lang="en-US" dirty="0"/>
              <a:t>  direction: </a:t>
            </a:r>
            <a:r>
              <a:rPr lang="en-US" dirty="0" err="1"/>
              <a:t>rtl</a:t>
            </a:r>
            <a:r>
              <a:rPr lang="en-US" dirty="0"/>
              <a:t>;</a:t>
            </a:r>
          </a:p>
          <a:p>
            <a:r>
              <a:rPr lang="en-US" dirty="0"/>
              <a:t>  </a:t>
            </a:r>
            <a:r>
              <a:rPr lang="en-US" dirty="0" err="1"/>
              <a:t>unicode-bidi</a:t>
            </a:r>
            <a:r>
              <a:rPr lang="en-US" dirty="0"/>
              <a:t>: </a:t>
            </a:r>
            <a:r>
              <a:rPr lang="en-US" dirty="0" err="1"/>
              <a:t>bidi</a:t>
            </a:r>
            <a:r>
              <a:rPr lang="en-US" dirty="0"/>
              <a:t>-override;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&lt;/style&gt;</a:t>
            </a:r>
          </a:p>
          <a:p>
            <a:r>
              <a:rPr lang="en-US" dirty="0"/>
              <a:t>&lt;/head&gt;</a:t>
            </a:r>
          </a:p>
          <a:p>
            <a:r>
              <a:rPr lang="en-US" dirty="0"/>
              <a:t>&lt;body&gt;</a:t>
            </a:r>
          </a:p>
          <a:p>
            <a:endParaRPr lang="en-US" dirty="0"/>
          </a:p>
          <a:p>
            <a:r>
              <a:rPr lang="en-US" dirty="0"/>
              <a:t>&lt;p&gt;This is the default text direction.&lt;/p&gt;</a:t>
            </a:r>
          </a:p>
          <a:p>
            <a:endParaRPr lang="en-US" dirty="0"/>
          </a:p>
          <a:p>
            <a:r>
              <a:rPr lang="en-US" dirty="0"/>
              <a:t>&lt;p class="ex1"&gt;This is right-to-left text direction.&lt;/p&gt;</a:t>
            </a:r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364" y="2591616"/>
            <a:ext cx="7102455" cy="219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8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9397" y="172447"/>
            <a:ext cx="11291978" cy="2751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 Decoration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this chapter you will learn about the following properties: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text-decoration-line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text-decoration-color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text-decoration-style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text-decoration-thickness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text-decoration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9397" y="3153879"/>
            <a:ext cx="10877909" cy="774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Decoration Line to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text-decoration-line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property is used to add a decoration line to text.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69" y="4157847"/>
            <a:ext cx="10906269" cy="266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98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8444" y="294100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Color for the Decoration Line</a:t>
            </a:r>
            <a:endParaRPr lang="en-US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83" y="663432"/>
            <a:ext cx="10602411" cy="428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04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099350"/>
              </p:ext>
            </p:extLst>
          </p:nvPr>
        </p:nvGraphicFramePr>
        <p:xfrm>
          <a:off x="311515" y="1529824"/>
          <a:ext cx="11351398" cy="4931360"/>
        </p:xfrm>
        <a:graphic>
          <a:graphicData uri="http://schemas.openxmlformats.org/drawingml/2006/table">
            <a:tbl>
              <a:tblPr/>
              <a:tblGrid>
                <a:gridCol w="3402675"/>
                <a:gridCol w="7948723"/>
              </a:tblGrid>
              <a:tr h="73687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Property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687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hlinkClick r:id="rId2"/>
                        </a:rPr>
                        <a:t>text-decoration</a:t>
                      </a:r>
                      <a:endParaRPr lang="en-US">
                        <a:effectLst/>
                      </a:endParaRP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Sets all the text-decoration properties in one declaration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</a:tr>
              <a:tr h="73687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hlinkClick r:id="rId3"/>
                        </a:rPr>
                        <a:t>text-decoration-color</a:t>
                      </a:r>
                      <a:endParaRPr lang="en-US">
                        <a:effectLst/>
                      </a:endParaRP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Specifies the color of the text-decoration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4701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hlinkClick r:id="rId4"/>
                        </a:rPr>
                        <a:t>text-decoration-line</a:t>
                      </a:r>
                      <a:endParaRPr lang="en-US">
                        <a:effectLst/>
                      </a:endParaRP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Specifies the kind of text decoration to be used (underline, </a:t>
                      </a:r>
                      <a:r>
                        <a:rPr lang="en-US" dirty="0" err="1">
                          <a:effectLst/>
                        </a:rPr>
                        <a:t>overline</a:t>
                      </a:r>
                      <a:r>
                        <a:rPr lang="en-US" dirty="0">
                          <a:effectLst/>
                        </a:rPr>
                        <a:t>, etc.)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</a:tr>
              <a:tr h="73687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hlinkClick r:id="rId5"/>
                        </a:rPr>
                        <a:t>text-decoration-style</a:t>
                      </a:r>
                      <a:endParaRPr lang="en-US">
                        <a:effectLst/>
                      </a:endParaRP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Specifies the style of the text decoration (solid, dotted, etc.)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687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hlinkClick r:id="rId6"/>
                        </a:rPr>
                        <a:t>text-decoration-thickness</a:t>
                      </a:r>
                      <a:endParaRPr lang="en-US">
                        <a:effectLst/>
                      </a:endParaRP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Specifies the thickness of the text decoration line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779253" y="54331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CSS text-decoration Properties</a:t>
            </a:r>
          </a:p>
          <a:p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19552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18907" y="337232"/>
            <a:ext cx="23834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Segoe UI" panose="020B0502040204020203" pitchFamily="34" charset="0"/>
              </a:rPr>
              <a:t>CSS Fonts</a:t>
            </a:r>
            <a:endParaRPr lang="en-US" sz="28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7161" y="1238239"/>
            <a:ext cx="115478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In CSS there are five generic font families:</a:t>
            </a:r>
          </a:p>
          <a:p>
            <a:pPr>
              <a:buFont typeface="+mj-lt"/>
              <a:buAutoNum type="arabicPeriod"/>
            </a:pPr>
            <a:r>
              <a:rPr lang="en-US" sz="2800" b="1" dirty="0">
                <a:solidFill>
                  <a:srgbClr val="000000"/>
                </a:solidFill>
                <a:latin typeface="Verdana" panose="020B0604030504040204" pitchFamily="34" charset="0"/>
              </a:rPr>
              <a:t>Serif</a:t>
            </a:r>
            <a:r>
              <a:rPr 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 fonts have a small stroke at the edges of each letter. They create a sense of formality and elegance.</a:t>
            </a:r>
          </a:p>
          <a:p>
            <a:pPr>
              <a:buFont typeface="+mj-lt"/>
              <a:buAutoNum type="arabicPeriod"/>
            </a:pPr>
            <a:r>
              <a:rPr lang="en-US" sz="2800" b="1" dirty="0">
                <a:solidFill>
                  <a:srgbClr val="000000"/>
                </a:solidFill>
                <a:latin typeface="Verdana" panose="020B0604030504040204" pitchFamily="34" charset="0"/>
              </a:rPr>
              <a:t>Sans-serif</a:t>
            </a:r>
            <a:r>
              <a:rPr 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 fonts have clean lines (no small strokes attached). They create a modern and minimalistic look.</a:t>
            </a:r>
          </a:p>
          <a:p>
            <a:pPr>
              <a:buFont typeface="+mj-lt"/>
              <a:buAutoNum type="arabicPeriod"/>
            </a:pPr>
            <a:r>
              <a:rPr lang="en-US" sz="28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Monospace</a:t>
            </a:r>
            <a:r>
              <a:rPr 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 fonts - here all the letters have the same fixed width. They create a mechanical look. </a:t>
            </a:r>
          </a:p>
          <a:p>
            <a:pPr>
              <a:buFont typeface="+mj-lt"/>
              <a:buAutoNum type="arabicPeriod"/>
            </a:pPr>
            <a:r>
              <a:rPr lang="en-US" sz="2800" b="1" dirty="0">
                <a:solidFill>
                  <a:srgbClr val="000000"/>
                </a:solidFill>
                <a:latin typeface="Verdana" panose="020B0604030504040204" pitchFamily="34" charset="0"/>
              </a:rPr>
              <a:t>Cursive</a:t>
            </a:r>
            <a:r>
              <a:rPr 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 fonts imitate human handwriting.</a:t>
            </a:r>
          </a:p>
          <a:p>
            <a:pPr>
              <a:buFont typeface="+mj-lt"/>
              <a:buAutoNum type="arabicPeriod"/>
            </a:pPr>
            <a:r>
              <a:rPr lang="en-US" sz="2800" b="1" dirty="0">
                <a:solidFill>
                  <a:srgbClr val="000000"/>
                </a:solidFill>
                <a:latin typeface="Verdana" panose="020B0604030504040204" pitchFamily="34" charset="0"/>
              </a:rPr>
              <a:t>Fantasy</a:t>
            </a:r>
            <a:r>
              <a:rPr 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 fonts are decorative/playful fonts.</a:t>
            </a:r>
            <a:endParaRPr lang="en-US" sz="2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422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290502"/>
              </p:ext>
            </p:extLst>
          </p:nvPr>
        </p:nvGraphicFramePr>
        <p:xfrm>
          <a:off x="837413" y="615871"/>
          <a:ext cx="9867967" cy="5629652"/>
        </p:xfrm>
        <a:graphic>
          <a:graphicData uri="http://schemas.openxmlformats.org/drawingml/2006/table">
            <a:tbl>
              <a:tblPr/>
              <a:tblGrid>
                <a:gridCol w="3947189"/>
                <a:gridCol w="5920778"/>
              </a:tblGrid>
              <a:tr h="411181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effectLst/>
                        </a:rPr>
                        <a:t>Generic Font Family</a:t>
                      </a:r>
                    </a:p>
                  </a:txBody>
                  <a:tcPr marL="98335" marR="49168" marT="49168" marB="49168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effectLst/>
                        </a:rPr>
                        <a:t>Examples of Font Names</a:t>
                      </a:r>
                    </a:p>
                  </a:txBody>
                  <a:tcPr marL="49168" marR="49168" marT="49168" marB="49168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73699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effectLst/>
                        </a:rPr>
                        <a:t>Serif</a:t>
                      </a:r>
                    </a:p>
                  </a:txBody>
                  <a:tcPr marL="98335" marR="49168" marT="49168" marB="49168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effectLst/>
                          <a:latin typeface="Times New Roman" panose="02020603050405020304" pitchFamily="18" charset="0"/>
                        </a:rPr>
                        <a:t>Times New Roman</a:t>
                      </a:r>
                      <a:r>
                        <a:rPr lang="en-US" sz="1500">
                          <a:effectLst/>
                        </a:rPr>
                        <a:t/>
                      </a:r>
                      <a:br>
                        <a:rPr lang="en-US" sz="1500">
                          <a:effectLst/>
                        </a:rPr>
                      </a:br>
                      <a:r>
                        <a:rPr lang="en-US" sz="1500">
                          <a:effectLst/>
                          <a:latin typeface="Georgia" panose="02040502050405020303" pitchFamily="18" charset="0"/>
                        </a:rPr>
                        <a:t>Georgia</a:t>
                      </a:r>
                      <a:r>
                        <a:rPr lang="en-US" sz="1500">
                          <a:effectLst/>
                        </a:rPr>
                        <a:t/>
                      </a:r>
                      <a:br>
                        <a:rPr lang="en-US" sz="1500">
                          <a:effectLst/>
                        </a:rPr>
                      </a:br>
                      <a:r>
                        <a:rPr lang="en-US" sz="1500">
                          <a:effectLst/>
                          <a:latin typeface="Garamond" panose="02020404030301010803" pitchFamily="18" charset="0"/>
                        </a:rPr>
                        <a:t>Garamond</a:t>
                      </a:r>
                      <a:r>
                        <a:rPr lang="en-US" sz="1500">
                          <a:effectLst/>
                        </a:rPr>
                        <a:t/>
                      </a:r>
                      <a:br>
                        <a:rPr lang="en-US" sz="1500">
                          <a:effectLst/>
                        </a:rPr>
                      </a:br>
                      <a:endParaRPr lang="en-US" sz="1500">
                        <a:effectLst/>
                      </a:endParaRPr>
                    </a:p>
                  </a:txBody>
                  <a:tcPr marL="49168" marR="49168" marT="49168" marB="49168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</a:tr>
              <a:tr h="1273699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effectLst/>
                        </a:rPr>
                        <a:t>Sans-serif</a:t>
                      </a:r>
                    </a:p>
                  </a:txBody>
                  <a:tcPr marL="98335" marR="49168" marT="49168" marB="49168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Arial</a:t>
                      </a:r>
                      <a:r>
                        <a:rPr lang="en-US" sz="1500">
                          <a:effectLst/>
                        </a:rPr>
                        <a:t/>
                      </a:r>
                      <a:br>
                        <a:rPr lang="en-US" sz="1500">
                          <a:effectLst/>
                        </a:rPr>
                      </a:br>
                      <a:r>
                        <a:rPr lang="en-US" sz="1500">
                          <a:effectLst/>
                          <a:latin typeface="Verdana" panose="020B0604030504040204" pitchFamily="34" charset="0"/>
                        </a:rPr>
                        <a:t>Verdana</a:t>
                      </a:r>
                      <a:r>
                        <a:rPr lang="en-US" sz="1500">
                          <a:effectLst/>
                        </a:rPr>
                        <a:t/>
                      </a:r>
                      <a:br>
                        <a:rPr lang="en-US" sz="1500">
                          <a:effectLst/>
                        </a:rPr>
                      </a:br>
                      <a:r>
                        <a:rPr lang="en-US" sz="1500">
                          <a:effectLst/>
                          <a:latin typeface="Helvetica" panose="020B0604020202020204" pitchFamily="34" charset="0"/>
                        </a:rPr>
                        <a:t>Helvetica</a:t>
                      </a:r>
                      <a:r>
                        <a:rPr lang="en-US" sz="1500">
                          <a:effectLst/>
                        </a:rPr>
                        <a:t/>
                      </a:r>
                      <a:br>
                        <a:rPr lang="en-US" sz="1500">
                          <a:effectLst/>
                        </a:rPr>
                      </a:br>
                      <a:endParaRPr lang="en-US" sz="1500">
                        <a:effectLst/>
                      </a:endParaRPr>
                    </a:p>
                  </a:txBody>
                  <a:tcPr marL="49168" marR="49168" marT="49168" marB="49168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86193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effectLst/>
                        </a:rPr>
                        <a:t>Monospace</a:t>
                      </a:r>
                    </a:p>
                  </a:txBody>
                  <a:tcPr marL="98335" marR="49168" marT="49168" marB="49168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effectLst/>
                          <a:latin typeface="Courier New" panose="02070309020205020404" pitchFamily="49" charset="0"/>
                        </a:rPr>
                        <a:t>Courier New</a:t>
                      </a:r>
                      <a:r>
                        <a:rPr lang="en-US" sz="1500">
                          <a:effectLst/>
                        </a:rPr>
                        <a:t/>
                      </a:r>
                      <a:br>
                        <a:rPr lang="en-US" sz="1500">
                          <a:effectLst/>
                        </a:rPr>
                      </a:br>
                      <a:r>
                        <a:rPr lang="en-US" sz="1500">
                          <a:effectLst/>
                          <a:latin typeface="Lucida Console" panose="020B0609040504020204" pitchFamily="49" charset="0"/>
                        </a:rPr>
                        <a:t>Lucida Console</a:t>
                      </a:r>
                      <a:r>
                        <a:rPr lang="en-US" sz="1500">
                          <a:effectLst/>
                        </a:rPr>
                        <a:t/>
                      </a:r>
                      <a:br>
                        <a:rPr lang="en-US" sz="1500">
                          <a:effectLst/>
                        </a:rPr>
                      </a:br>
                      <a:r>
                        <a:rPr lang="en-US" sz="1500">
                          <a:effectLst/>
                          <a:latin typeface="Monaco"/>
                        </a:rPr>
                        <a:t>Monaco</a:t>
                      </a:r>
                      <a:endParaRPr lang="en-US" sz="1500">
                        <a:effectLst/>
                      </a:endParaRPr>
                    </a:p>
                  </a:txBody>
                  <a:tcPr marL="49168" marR="49168" marT="49168" marB="49168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</a:tr>
              <a:tr h="986193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effectLst/>
                        </a:rPr>
                        <a:t>Cursive</a:t>
                      </a:r>
                    </a:p>
                  </a:txBody>
                  <a:tcPr marL="98335" marR="49168" marT="49168" marB="49168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effectLst/>
                          <a:latin typeface="Brush Script MT" panose="03060802040406070304" pitchFamily="66" charset="0"/>
                        </a:rPr>
                        <a:t>Brush Script MT</a:t>
                      </a:r>
                      <a:r>
                        <a:rPr lang="en-US" sz="1500">
                          <a:effectLst/>
                        </a:rPr>
                        <a:t/>
                      </a:r>
                      <a:br>
                        <a:rPr lang="en-US" sz="1500">
                          <a:effectLst/>
                        </a:rPr>
                      </a:br>
                      <a:r>
                        <a:rPr lang="en-US" sz="1500">
                          <a:effectLst/>
                          <a:latin typeface="Lucida Handwriting" panose="03010101010101010101" pitchFamily="66" charset="0"/>
                        </a:rPr>
                        <a:t>Lucida Handwriting</a:t>
                      </a:r>
                      <a:r>
                        <a:rPr lang="en-US" sz="1500">
                          <a:effectLst/>
                        </a:rPr>
                        <a:t/>
                      </a:r>
                      <a:br>
                        <a:rPr lang="en-US" sz="1500">
                          <a:effectLst/>
                        </a:rPr>
                      </a:br>
                      <a:endParaRPr lang="en-US" sz="1500">
                        <a:effectLst/>
                      </a:endParaRPr>
                    </a:p>
                  </a:txBody>
                  <a:tcPr marL="49168" marR="49168" marT="49168" marB="49168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8687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effectLst/>
                        </a:rPr>
                        <a:t>Fantasy</a:t>
                      </a:r>
                    </a:p>
                  </a:txBody>
                  <a:tcPr marL="98335" marR="49168" marT="49168" marB="49168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effectLst/>
                          <a:latin typeface="Copperplate"/>
                        </a:rPr>
                        <a:t>Copperplate</a:t>
                      </a:r>
                      <a:r>
                        <a:rPr lang="en-US" sz="1500" dirty="0">
                          <a:effectLst/>
                        </a:rPr>
                        <a:t/>
                      </a:r>
                      <a:br>
                        <a:rPr lang="en-US" sz="1500" dirty="0">
                          <a:effectLst/>
                        </a:rPr>
                      </a:br>
                      <a:r>
                        <a:rPr lang="en-US" sz="1500" dirty="0">
                          <a:effectLst/>
                          <a:latin typeface="Papyrus" panose="03070502060502030205" pitchFamily="66" charset="0"/>
                        </a:rPr>
                        <a:t>Papyrus</a:t>
                      </a:r>
                      <a:endParaRPr lang="en-US" sz="1500" dirty="0">
                        <a:effectLst/>
                      </a:endParaRPr>
                    </a:p>
                  </a:txBody>
                  <a:tcPr marL="49168" marR="49168" marT="49168" marB="49168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452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6173" y="133624"/>
            <a:ext cx="6760236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&lt;!DOCTYPE html&gt;</a:t>
            </a:r>
          </a:p>
          <a:p>
            <a:r>
              <a:rPr lang="en-US" sz="1600" dirty="0"/>
              <a:t>&lt;html&gt;</a:t>
            </a:r>
          </a:p>
          <a:p>
            <a:r>
              <a:rPr lang="en-US" sz="1600" dirty="0"/>
              <a:t>&lt;head&gt;</a:t>
            </a:r>
          </a:p>
          <a:p>
            <a:r>
              <a:rPr lang="en-US" sz="1600" dirty="0"/>
              <a:t>&lt;style&gt;</a:t>
            </a:r>
          </a:p>
          <a:p>
            <a:r>
              <a:rPr lang="en-US" sz="1600" dirty="0"/>
              <a:t>.p1 {</a:t>
            </a:r>
          </a:p>
          <a:p>
            <a:r>
              <a:rPr lang="en-US" sz="1600" dirty="0"/>
              <a:t>  font-family: "Times New Roman", Times, serif;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dirty="0"/>
              <a:t>.p2 {</a:t>
            </a:r>
          </a:p>
          <a:p>
            <a:r>
              <a:rPr lang="en-US" sz="1600" dirty="0"/>
              <a:t>  font-family: Arial, Helvetica, sans-serif;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dirty="0"/>
              <a:t>.p3 {</a:t>
            </a:r>
          </a:p>
          <a:p>
            <a:r>
              <a:rPr lang="en-US" sz="1600" dirty="0"/>
              <a:t>  font-family: "Lucida Console", "Courier New", </a:t>
            </a:r>
            <a:r>
              <a:rPr lang="en-US" sz="1600" dirty="0" err="1"/>
              <a:t>monospace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</a:p>
          <a:p>
            <a:r>
              <a:rPr lang="en-US" sz="1600" dirty="0"/>
              <a:t>&lt;/style&gt;</a:t>
            </a:r>
          </a:p>
          <a:p>
            <a:r>
              <a:rPr lang="en-US" sz="1600" dirty="0"/>
              <a:t>&lt;/head&gt;</a:t>
            </a:r>
          </a:p>
          <a:p>
            <a:r>
              <a:rPr lang="en-US" sz="1600" dirty="0"/>
              <a:t>&lt;body&gt;</a:t>
            </a:r>
          </a:p>
          <a:p>
            <a:endParaRPr lang="en-US" sz="1600" dirty="0"/>
          </a:p>
          <a:p>
            <a:r>
              <a:rPr lang="en-US" sz="1600" dirty="0"/>
              <a:t>&lt;h1&gt;CSS font-family&lt;/h1&gt;</a:t>
            </a:r>
          </a:p>
          <a:p>
            <a:r>
              <a:rPr lang="en-US" sz="1600" dirty="0"/>
              <a:t>&lt;p class="p1"&gt;This is a paragraph, shown in the Times New Roman font.&lt;/p&gt;</a:t>
            </a:r>
          </a:p>
          <a:p>
            <a:r>
              <a:rPr lang="en-US" sz="1600" dirty="0"/>
              <a:t>&lt;p class="p2"&gt;This is a paragraph, shown in the Arial font.&lt;/p&gt;</a:t>
            </a:r>
          </a:p>
          <a:p>
            <a:r>
              <a:rPr lang="en-US" sz="1600" dirty="0"/>
              <a:t>&lt;p class="p3"&gt;This is a paragraph, shown in the Lucida Console font.&lt;/p&gt;</a:t>
            </a:r>
          </a:p>
          <a:p>
            <a:endParaRPr lang="en-US" sz="1600" dirty="0"/>
          </a:p>
          <a:p>
            <a:r>
              <a:rPr lang="en-US" sz="1600" dirty="0"/>
              <a:t>&lt;/body&gt;</a:t>
            </a:r>
          </a:p>
          <a:p>
            <a:r>
              <a:rPr lang="en-US" sz="1600" dirty="0"/>
              <a:t>&lt;/html&gt;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038" y="-141449"/>
            <a:ext cx="5311600" cy="468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41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6041" y="354485"/>
            <a:ext cx="2252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Segoe UI" panose="020B0502040204020203" pitchFamily="34" charset="0"/>
              </a:rPr>
              <a:t>CSS Font Style</a:t>
            </a:r>
            <a:endParaRPr lang="en-US" sz="24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0376" y="1085568"/>
            <a:ext cx="11477427" cy="21852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font-style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property is mostly used to specify italic text.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This property has three values: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normal - The text is shown normally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italic - The text is shown in italics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oblique - The text is "leaning" (oblique is very similar to italic, but less supported)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375" y="3065700"/>
            <a:ext cx="11477427" cy="37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62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16631" y="130198"/>
            <a:ext cx="36998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The CSS Box Model</a:t>
            </a:r>
            <a:endParaRPr lang="en-US" sz="32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8152" y="912818"/>
            <a:ext cx="118066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In CSS, the term "box model" is used when talking about design and layout</a:t>
            </a:r>
            <a:r>
              <a:rPr 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The CSS box model is essentially a box that wraps around every HTML element</a:t>
            </a:r>
            <a:r>
              <a:rPr 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r>
              <a:rPr 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It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consists of: margins, borders, padding, and the actual content. 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26" y="2895009"/>
            <a:ext cx="9602032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92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16631" y="130198"/>
            <a:ext cx="36998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The CSS Box Model</a:t>
            </a:r>
            <a:endParaRPr lang="en-US" sz="32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3810" y="989026"/>
            <a:ext cx="105558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Explanation of the different parts</a:t>
            </a:r>
            <a:r>
              <a:rPr 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Content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- The content of the box, where text and images appear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Padding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- Clears an area around the content. The padding is transparent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Border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- A border that goes around the padding and content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Margin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- Clears an area outside the border. The margin is transparent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10" y="2939766"/>
            <a:ext cx="11089801" cy="384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5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0059E08-DFBA-0D05-3753-ACEE36D7B9F9}"/>
              </a:ext>
            </a:extLst>
          </p:cNvPr>
          <p:cNvSpPr txBox="1"/>
          <p:nvPr/>
        </p:nvSpPr>
        <p:spPr>
          <a:xfrm>
            <a:off x="1059511" y="330139"/>
            <a:ext cx="68202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color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red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text-align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center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7" name="Rectangle 2">
            <a:extLst>
              <a:ext uri="{FF2B5EF4-FFF2-40B4-BE49-F238E27FC236}">
                <a16:creationId xmlns="" xmlns:a16="http://schemas.microsoft.com/office/drawing/2014/main" id="{3B6A02FE-4C66-61CD-827B-4A628D5EC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57" y="2102833"/>
            <a:ext cx="11187486" cy="141577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selector in CSS (it points to the HTML element you want to style: &lt;p&gt;).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 color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property, and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the property 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 text-align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property, and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the property 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349B46A-3296-E52E-C116-A07F6CE67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0794" y="4232538"/>
            <a:ext cx="5652450" cy="1651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43B7D94-A9B1-7474-272F-BB3A55DA7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709" y="3888188"/>
            <a:ext cx="5100447" cy="291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71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32957" y="130199"/>
            <a:ext cx="2568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CSS P</a:t>
            </a:r>
            <a:r>
              <a:rPr lang="en-US" sz="3600" dirty="0" smtClean="0"/>
              <a:t>osition</a:t>
            </a:r>
            <a:r>
              <a:rPr lang="en-US" sz="3600" dirty="0"/>
              <a:t> 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43464" y="1605538"/>
            <a:ext cx="11878573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property specifies the type of positioning method used for an element.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There are five different position values: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static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relative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fixed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absolute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sticky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707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32957" y="130199"/>
            <a:ext cx="2568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CSS P</a:t>
            </a:r>
            <a:r>
              <a:rPr lang="en-US" sz="3600" dirty="0" smtClean="0"/>
              <a:t>osition</a:t>
            </a:r>
            <a:r>
              <a:rPr lang="en-US" sz="3600" dirty="0"/>
              <a:t> 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0384" y="850587"/>
            <a:ext cx="11826815" cy="19133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position: static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elements are positioned static by default.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Static positioned elements are not affected by the top, bottom, left, and right properties.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element with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position: static;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not positioned in any special way; it is always positioned according to the normal flow of the page: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54292" y="3114938"/>
            <a:ext cx="656382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This &lt;div&gt; element has position: static;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98" y="3731800"/>
            <a:ext cx="11495764" cy="31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47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63902" y="227567"/>
            <a:ext cx="11483788" cy="14208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position: relative;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element with 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position: relative;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positioned relative to its normal position.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Setting the top, right, bottom, and left properties of a relatively-positioned element will cause it to be adjusted away from its normal position. Other content will not be adjusted to fit into any gap left by the element.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6985" y="2062516"/>
            <a:ext cx="5115055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This &lt;div&gt; element has position: relative;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2" y="2671482"/>
            <a:ext cx="11340353" cy="401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04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4672" y="95385"/>
            <a:ext cx="11438965" cy="14824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position: fixed;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element with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position: fixed;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positioned relative to the viewport, which means it always stays in the same place even if the page is scrolled.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top, right, bottom, and left properties are used to position the element.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fixed element does not leave a gap in the page where it would normally have been located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815" y="2061713"/>
            <a:ext cx="11447253" cy="470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93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7463" y="264381"/>
            <a:ext cx="10936941" cy="2097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position: sticky;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element with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position: sticky;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positioned based on the user's scroll position.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sticky element toggles between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and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depending on the scroll position. It is positioned relative until a given offset position is met in the viewport - then it "sticks" in place (like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position:fixed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).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87463" y="2692107"/>
            <a:ext cx="11136702" cy="1482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position: absolute;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element with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position: absolute;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positioned relative to the nearest positioned ancestor (instead of positioned relative to the viewport, like fixed).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However; if an absolute positioned element has no positioned ancestors, it uses the document body, and moves along with page scrolling.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613" y="4366044"/>
            <a:ext cx="5316636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28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509" y="365126"/>
            <a:ext cx="9661585" cy="68729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CSS FLOAT</a:t>
            </a:r>
            <a:endParaRPr lang="en-US" b="1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39459" y="1548244"/>
            <a:ext cx="11695981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CSS 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property specifies how an element should float.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CSS 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property specifies what elements can float beside the cleared element and on which side.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537" y="2766098"/>
            <a:ext cx="11649770" cy="84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31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19177" y="333556"/>
            <a:ext cx="10990053" cy="5791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float Property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property is used for positioning and formatting content e.g. let an image float left to the text in a container.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property can have one of the following values: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The element floats to the left of its container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The element floats to the right of its container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The element does not float (will be displayed just where it occurs in the text). This is default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The element inherits the float value of its parent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35303" y="6266027"/>
            <a:ext cx="995403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its simplest use, the 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property can be used to wrap text around images.</a:t>
            </a:r>
            <a:r>
              <a:rPr kumimoji="0" lang="en-US" sz="105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8187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535" y="319026"/>
            <a:ext cx="1175780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Segoe UI" panose="020B0502040204020203" pitchFamily="34" charset="0"/>
              </a:rPr>
              <a:t>float: </a:t>
            </a:r>
            <a:r>
              <a:rPr lang="en-US" sz="2800" b="1" dirty="0" smtClean="0">
                <a:solidFill>
                  <a:srgbClr val="000000"/>
                </a:solidFill>
                <a:latin typeface="Segoe UI" panose="020B0502040204020203" pitchFamily="34" charset="0"/>
              </a:rPr>
              <a:t>right</a:t>
            </a:r>
            <a:endParaRPr lang="en-US" sz="2800" b="1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The following example specifies that an image should float to the </a:t>
            </a: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right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in a text: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974" y="1531748"/>
            <a:ext cx="6041366" cy="3549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118" y="1381381"/>
            <a:ext cx="5673020" cy="526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60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2823" y="431169"/>
            <a:ext cx="110648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Segoe UI" panose="020B0502040204020203" pitchFamily="34" charset="0"/>
              </a:rPr>
              <a:t>float: </a:t>
            </a:r>
            <a:r>
              <a:rPr lang="en-US" sz="3600" b="1" dirty="0" smtClean="0">
                <a:solidFill>
                  <a:srgbClr val="000000"/>
                </a:solidFill>
                <a:latin typeface="Segoe UI" panose="020B0502040204020203" pitchFamily="34" charset="0"/>
              </a:rPr>
              <a:t>left</a:t>
            </a:r>
            <a:endParaRPr lang="en-US" sz="3600" b="1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The following example specifies that an image should float to the </a:t>
            </a: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in a text: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153" y="2160173"/>
            <a:ext cx="11573436" cy="344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145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1886" y="508329"/>
            <a:ext cx="11858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No float</a:t>
            </a: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In the following example the image will be displayed just where it occurs in the text (float: none;):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31" y="1550548"/>
            <a:ext cx="9145572" cy="26818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51517" y="4770256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err="1">
                <a:solidFill>
                  <a:srgbClr val="A52A2A"/>
                </a:solidFill>
                <a:latin typeface="Consolas" panose="020B0609020204030204" pitchFamily="49" charset="0"/>
              </a:rPr>
              <a:t>img</a:t>
            </a:r>
            <a:r>
              <a:rPr lang="en-US" sz="2800" dirty="0">
                <a:solidFill>
                  <a:srgbClr val="A52A2A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  float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2800" dirty="0">
                <a:solidFill>
                  <a:srgbClr val="0000CD"/>
                </a:solidFill>
                <a:latin typeface="Consolas" panose="020B0609020204030204" pitchFamily="49" charset="0"/>
              </a:rPr>
              <a:t> none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4619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692AC7-79A7-F8BF-8D6E-08C87256D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419"/>
            <a:ext cx="9267908" cy="875278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 Colors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/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BEA27C0-C53E-7F05-5802-9934FE656E69}"/>
              </a:ext>
            </a:extLst>
          </p:cNvPr>
          <p:cNvSpPr txBox="1"/>
          <p:nvPr/>
        </p:nvSpPr>
        <p:spPr>
          <a:xfrm>
            <a:off x="777572" y="1008031"/>
            <a:ext cx="10636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Colors are specified using predefined color names, or RGB, HEX, HSL, RGBA, HSLA values.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09BF134-CD15-8566-5697-D0532C879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5276" y="1687207"/>
            <a:ext cx="9876376" cy="29110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3CE23DF-B67F-2975-E97A-7A6D6CF3018E}"/>
              </a:ext>
            </a:extLst>
          </p:cNvPr>
          <p:cNvSpPr txBox="1"/>
          <p:nvPr/>
        </p:nvSpPr>
        <p:spPr>
          <a:xfrm>
            <a:off x="2145195" y="5170793"/>
            <a:ext cx="80765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algn="l"/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style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background-color:DodgerBlue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;"&gt;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style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background-color:Tomato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;"&gt;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Lorem ipsum...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169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7804" y="74575"/>
            <a:ext cx="11335110" cy="14208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Float Next To Each Other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Normally div elements will be displayed on top of each other. However, if we use 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float: left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we can let elements float next to each other: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52" y="1741312"/>
            <a:ext cx="10996613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61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803" y="106332"/>
            <a:ext cx="10013830" cy="1084113"/>
          </a:xfrm>
        </p:spPr>
        <p:txBody>
          <a:bodyPr/>
          <a:lstStyle/>
          <a:p>
            <a:r>
              <a:rPr lang="en-US" b="1" dirty="0" smtClean="0"/>
              <a:t>                   The </a:t>
            </a:r>
            <a:r>
              <a:rPr lang="en-US" b="1" dirty="0"/>
              <a:t>display Property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07752" y="943600"/>
            <a:ext cx="11984248" cy="16927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property specifies if/how an element is displayed.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Every HTML element has a default display value depending on what type of element it is. The default display value for most elements is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or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6174" y="2802957"/>
            <a:ext cx="11798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Block-level Elements</a:t>
            </a: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A block-level element always starts on a new line and takes up the full width available (stretches out to the left and right as far as it can).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6174" y="4649617"/>
            <a:ext cx="115759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Inline Elements</a:t>
            </a: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An inline element does not start on a new line and only takes up as much width as necessary.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03" y="3726287"/>
            <a:ext cx="9952582" cy="5867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9760" y="5632487"/>
            <a:ext cx="5780662" cy="6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72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981" y="63200"/>
            <a:ext cx="9513498" cy="583781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           CSS </a:t>
            </a:r>
            <a:r>
              <a:rPr lang="en-US" b="1" dirty="0"/>
              <a:t>Introduced Media Queries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50" y="4846670"/>
            <a:ext cx="9922100" cy="18746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6558" y="1177165"/>
            <a:ext cx="1125459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Media queries in CSS3 extended the CSS2 media types idea: Instead of looking for a type of device, they look at the capability of the device.</a:t>
            </a: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Media queries can be used to check many things, such as</a:t>
            </a:r>
            <a:r>
              <a:rPr 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width and height of the viewport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width and height of the device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orientation (is the tablet/phone in landscape or portrait mode?)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Resolution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Using media queries are a popular technique for delivering a tailored style sheet to desktops, laptops, tablets, and mobile phones (such as iPhone and Android phones).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01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562" y="123585"/>
            <a:ext cx="9884434" cy="885705"/>
          </a:xfrm>
        </p:spPr>
        <p:txBody>
          <a:bodyPr/>
          <a:lstStyle/>
          <a:p>
            <a:r>
              <a:rPr lang="en-US" b="1" dirty="0" smtClean="0"/>
              <a:t>                        CSS</a:t>
            </a:r>
            <a:r>
              <a:rPr lang="en-US" b="1" dirty="0"/>
              <a:t> </a:t>
            </a:r>
            <a:r>
              <a:rPr lang="en-US" b="1" dirty="0" err="1"/>
              <a:t>Flexbox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80" y="4511343"/>
            <a:ext cx="9922100" cy="13031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2051" y="1009290"/>
            <a:ext cx="1151626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Before the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Flexbox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Layout module, there were four layout modes</a:t>
            </a:r>
            <a:r>
              <a:rPr 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Block, for sections in a webpage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Inline, for 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Table, for two-dimensional table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Positioned, for explicit position of an </a:t>
            </a:r>
            <a:r>
              <a:rPr 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element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The Flexible Box Layout Module, makes it easier to design flexible responsive layout structure without using float or positioning.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666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189" y="172752"/>
            <a:ext cx="9918940" cy="842573"/>
          </a:xfrm>
        </p:spPr>
        <p:txBody>
          <a:bodyPr/>
          <a:lstStyle/>
          <a:p>
            <a:r>
              <a:rPr lang="en-US" dirty="0" smtClean="0"/>
              <a:t>                     Flex Box Property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50167" y="1104845"/>
            <a:ext cx="11662912" cy="1482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flex-direction Property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property defines in which direction the container wants to stack the flex items.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608" y="2832058"/>
            <a:ext cx="6097437" cy="18717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167" y="2934070"/>
            <a:ext cx="719155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&lt;html&gt;</a:t>
            </a:r>
          </a:p>
          <a:p>
            <a:r>
              <a:rPr lang="en-US" sz="2800" dirty="0"/>
              <a:t>&lt;head&gt;</a:t>
            </a:r>
          </a:p>
          <a:p>
            <a:r>
              <a:rPr lang="en-US" sz="2800" dirty="0"/>
              <a:t>&lt;style&gt;</a:t>
            </a:r>
          </a:p>
          <a:p>
            <a:r>
              <a:rPr lang="en-US" sz="2800" dirty="0"/>
              <a:t>.flex-container {</a:t>
            </a:r>
          </a:p>
          <a:p>
            <a:r>
              <a:rPr lang="en-US" sz="2800" dirty="0"/>
              <a:t>  display: flex;</a:t>
            </a:r>
          </a:p>
          <a:p>
            <a:r>
              <a:rPr lang="en-US" sz="2800" dirty="0"/>
              <a:t>  flex-direction: column;</a:t>
            </a:r>
          </a:p>
          <a:p>
            <a:r>
              <a:rPr lang="en-US" sz="2800" dirty="0"/>
              <a:t>  background-color: </a:t>
            </a:r>
            <a:r>
              <a:rPr lang="en-US" sz="2800" dirty="0" err="1"/>
              <a:t>DodgerBlue</a:t>
            </a:r>
            <a:r>
              <a:rPr lang="en-US" sz="2800" dirty="0"/>
              <a:t>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049080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3902" y="125550"/>
            <a:ext cx="11861321" cy="19748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flex-wrap Property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property specifies whether the flex items should wrap or not.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examples below have 12 flex items, to better demonstrate the 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property.</a:t>
            </a:r>
            <a:endParaRPr kumimoji="0" 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561" y="2630745"/>
            <a:ext cx="6078283" cy="2312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02" y="2389517"/>
            <a:ext cx="5796951" cy="439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36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67418" y="136193"/>
            <a:ext cx="11783683" cy="2651968"/>
          </a:xfrm>
          <a:prstGeom prst="rect">
            <a:avLst/>
          </a:prstGeom>
          <a:solidFill>
            <a:srgbClr val="E7E9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flex-flow Property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flex-flow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property is a shorthand property for setting both the 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and 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properties.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.flex-container 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display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flex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flex-flow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row wrap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55" y="3177612"/>
            <a:ext cx="9980762" cy="33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30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39173"/>
            <a:ext cx="120683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CSS Grid Layout Module offers a grid-based layout system, with rows and columns, making it easier to design web pages without having to use floats and positioning.</a:t>
            </a:r>
            <a:endParaRPr lang="en-US" sz="2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22781" y="164704"/>
            <a:ext cx="28559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Segoe UI" panose="020B0502040204020203" pitchFamily="34" charset="0"/>
              </a:rPr>
              <a:t>Grid Layout</a:t>
            </a:r>
            <a:endParaRPr lang="en-US" sz="3200" b="1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19" y="3244226"/>
            <a:ext cx="10036410" cy="22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1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2BDD38-F1A4-2F37-6ED8-6D38B6C7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28" y="681037"/>
            <a:ext cx="9776791" cy="750198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 Backgrounds</a:t>
            </a:r>
            <a:b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6F7D895-689A-73FB-9492-BC4C2F9E32D2}"/>
              </a:ext>
            </a:extLst>
          </p:cNvPr>
          <p:cNvSpPr txBox="1"/>
          <p:nvPr/>
        </p:nvSpPr>
        <p:spPr>
          <a:xfrm>
            <a:off x="963432" y="1176793"/>
            <a:ext cx="105255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CSS background properties are used to add background effects for elements.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FE98EA8-32A3-EB6B-C6CD-EDBEDFB18051}"/>
              </a:ext>
            </a:extLst>
          </p:cNvPr>
          <p:cNvSpPr txBox="1"/>
          <p:nvPr/>
        </p:nvSpPr>
        <p:spPr>
          <a:xfrm>
            <a:off x="2745189" y="2584345"/>
            <a:ext cx="6094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background-color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021BC42-20AF-A2C9-6F4D-BC00FAF8814E}"/>
              </a:ext>
            </a:extLst>
          </p:cNvPr>
          <p:cNvSpPr txBox="1"/>
          <p:nvPr/>
        </p:nvSpPr>
        <p:spPr>
          <a:xfrm>
            <a:off x="621526" y="1915457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 background-color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2ABE9CB-3C79-F579-8631-D389B8F7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090" y="3603978"/>
            <a:ext cx="11293819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70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84125D7-B98D-A01E-B9D6-8B0919085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99714"/>
            <a:ext cx="12192000" cy="594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1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59B6998-7DED-EB76-C0F7-7EEEC036A107}"/>
              </a:ext>
            </a:extLst>
          </p:cNvPr>
          <p:cNvSpPr txBox="1"/>
          <p:nvPr/>
        </p:nvSpPr>
        <p:spPr>
          <a:xfrm>
            <a:off x="789167" y="515049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 background-image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F8AF73A3-2AB2-C94B-0308-2AB89AA04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743" y="1168411"/>
            <a:ext cx="111783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property specifies an image to use as the background of an element.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77142F1-20E9-B662-1B61-86210F166B9D}"/>
              </a:ext>
            </a:extLst>
          </p:cNvPr>
          <p:cNvSpPr txBox="1"/>
          <p:nvPr/>
        </p:nvSpPr>
        <p:spPr>
          <a:xfrm>
            <a:off x="2603156" y="198085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background-image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("paper.gif")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A72E20D-C89F-5619-307C-64DA7215B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743" y="3085454"/>
            <a:ext cx="11062987" cy="364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19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ED7D580-FBF9-88DE-5A1A-354284D026F4}"/>
              </a:ext>
            </a:extLst>
          </p:cNvPr>
          <p:cNvSpPr txBox="1"/>
          <p:nvPr/>
        </p:nvSpPr>
        <p:spPr>
          <a:xfrm>
            <a:off x="889686" y="3219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 background-repeat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="" xmlns:a16="http://schemas.microsoft.com/office/drawing/2014/main" id="{E48AB79A-D9C9-C064-B5AC-530808827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730" y="1012853"/>
            <a:ext cx="1028082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By default, the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property repeats an image both horizontally and vertically.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2F791DF-DC62-1208-A35D-94A7E79A8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041" y="3601941"/>
            <a:ext cx="10844200" cy="3140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8D20410-2DCA-0CE9-03C2-95112BE4B13E}"/>
              </a:ext>
            </a:extLst>
          </p:cNvPr>
          <p:cNvSpPr txBox="1"/>
          <p:nvPr/>
        </p:nvSpPr>
        <p:spPr>
          <a:xfrm>
            <a:off x="2633870" y="1772275"/>
            <a:ext cx="6094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background-image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("gradient_bg.png")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background-repeat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repeat-x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83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1607</Words>
  <Application>Microsoft Office PowerPoint</Application>
  <PresentationFormat>Widescreen</PresentationFormat>
  <Paragraphs>399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9" baseType="lpstr">
      <vt:lpstr>Arial</vt:lpstr>
      <vt:lpstr>Brush Script MT</vt:lpstr>
      <vt:lpstr>Calibri</vt:lpstr>
      <vt:lpstr>Calibri Light</vt:lpstr>
      <vt:lpstr>Consolas</vt:lpstr>
      <vt:lpstr>Copperplate</vt:lpstr>
      <vt:lpstr>Courier New</vt:lpstr>
      <vt:lpstr>erdana</vt:lpstr>
      <vt:lpstr>Garamond</vt:lpstr>
      <vt:lpstr>Georgia</vt:lpstr>
      <vt:lpstr>Helvetica</vt:lpstr>
      <vt:lpstr>inter-bold</vt:lpstr>
      <vt:lpstr>inter-regular</vt:lpstr>
      <vt:lpstr>Lucida Console</vt:lpstr>
      <vt:lpstr>Lucida Handwriting</vt:lpstr>
      <vt:lpstr>Monaco</vt:lpstr>
      <vt:lpstr>Papyrus</vt:lpstr>
      <vt:lpstr>Segoe UI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CSS Colors </vt:lpstr>
      <vt:lpstr>CSS Backgrounds  </vt:lpstr>
      <vt:lpstr>PowerPoint Presentation</vt:lpstr>
      <vt:lpstr>PowerPoint Presentation</vt:lpstr>
      <vt:lpstr>PowerPoint Presentation</vt:lpstr>
      <vt:lpstr>PowerPoint Presentation</vt:lpstr>
      <vt:lpstr>CSS Border </vt:lpstr>
      <vt:lpstr>PowerPoint Presentation</vt:lpstr>
      <vt:lpstr>PowerPoint Presentation</vt:lpstr>
      <vt:lpstr>PowerPoint Presentation</vt:lpstr>
      <vt:lpstr>CSS border-width </vt:lpstr>
      <vt:lpstr>PowerPoint Presentation</vt:lpstr>
      <vt:lpstr>PowerPoint Presentation</vt:lpstr>
      <vt:lpstr>CSS border-radius property </vt:lpstr>
      <vt:lpstr>What will be the program code for this output?</vt:lpstr>
      <vt:lpstr>What will be the program code for this output?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 Text Alignment &amp; Text Direction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FLOAT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The display Property</vt:lpstr>
      <vt:lpstr>           CSS Introduced Media Queries</vt:lpstr>
      <vt:lpstr>                        CSS Flexbox</vt:lpstr>
      <vt:lpstr>                     Flex Box Property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deepinder.kaur2489@gmail.com</dc:creator>
  <cp:lastModifiedBy>Asus</cp:lastModifiedBy>
  <cp:revision>100</cp:revision>
  <dcterms:created xsi:type="dcterms:W3CDTF">2023-02-12T06:43:56Z</dcterms:created>
  <dcterms:modified xsi:type="dcterms:W3CDTF">2023-02-23T10:12:32Z</dcterms:modified>
</cp:coreProperties>
</file>